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73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C59"/>
    <a:srgbClr val="662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7CD43-27C4-4A7D-BCD2-9A77AF503B4F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4CFD4-E7DB-472D-9A46-4B94F7B63A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09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5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4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26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03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7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641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91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58" y="5752713"/>
            <a:ext cx="3600000" cy="9248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82" y="5232014"/>
            <a:ext cx="2880000" cy="143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68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5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0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8DDA8-B557-481C-A0E1-6ADE04CE77C7}" type="datetimeFigureOut">
              <a:rPr lang="en-GB" smtClean="0"/>
              <a:t>01/06/2021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91A71-51F0-469F-B1A4-0C41819D1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93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6106" y="1197945"/>
            <a:ext cx="70605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Replacement LDP</a:t>
            </a:r>
            <a:endParaRPr lang="en-US" sz="4400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Pre-Launch Event</a:t>
            </a:r>
            <a:b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US" sz="4400" b="1" dirty="0" smtClean="0">
                <a:solidFill>
                  <a:schemeClr val="bg1"/>
                </a:solidFill>
                <a:latin typeface="Calibri"/>
                <a:cs typeface="Calibri"/>
              </a:rPr>
              <a:t>May 2021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312" y="5074569"/>
            <a:ext cx="5400000" cy="139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441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Communication &amp; Engagement Strategy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Guiding framework for reaching wider audience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smtClean="0">
                <a:solidFill>
                  <a:srgbClr val="662483"/>
                </a:solidFill>
              </a:rPr>
              <a:t>Engagement </a:t>
            </a:r>
            <a:r>
              <a:rPr lang="en-GB" sz="2000" dirty="0" smtClean="0">
                <a:solidFill>
                  <a:srgbClr val="662483"/>
                </a:solidFill>
              </a:rPr>
              <a:t>with Cardiff Youth Council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New Rep LDP website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LDP branding- Bespoke, linked to One Planet/Active travel style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User friendly online survey - future of the city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Short videos, virtual exhibition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Child/user-friendly approach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Social media dimension</a:t>
            </a:r>
          </a:p>
        </p:txBody>
      </p:sp>
    </p:spTree>
    <p:extLst>
      <p:ext uri="{BB962C8B-B14F-4D97-AF65-F5344CB8AC3E}">
        <p14:creationId xmlns:p14="http://schemas.microsoft.com/office/powerpoint/2010/main" val="160316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723" y="592642"/>
            <a:ext cx="8444187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Online survey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Scope set with key issues, draft vision &amp; objectives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Questions seek feedback which will inform Strategic Options stage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Aim is to share the interesting choices &amp; balances ahead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GB" sz="2000" dirty="0" smtClean="0">
                <a:solidFill>
                  <a:srgbClr val="662483"/>
                </a:solidFill>
              </a:rPr>
              <a:t>Pros &amp; cons of different policy approaches 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GB" sz="2000" dirty="0" smtClean="0">
                <a:solidFill>
                  <a:srgbClr val="662483"/>
                </a:solidFill>
              </a:rPr>
              <a:t>Ranking different potential solutions- </a:t>
            </a:r>
            <a:r>
              <a:rPr lang="en-GB" sz="2000" dirty="0" err="1" smtClean="0">
                <a:solidFill>
                  <a:srgbClr val="662483"/>
                </a:solidFill>
              </a:rPr>
              <a:t>Eg</a:t>
            </a:r>
            <a:r>
              <a:rPr lang="en-GB" sz="2000" dirty="0" smtClean="0">
                <a:solidFill>
                  <a:srgbClr val="662483"/>
                </a:solidFill>
              </a:rPr>
              <a:t>, Priorities for new infrastructure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GB" sz="2000" dirty="0" smtClean="0">
                <a:solidFill>
                  <a:srgbClr val="662483"/>
                </a:solidFill>
              </a:rPr>
              <a:t>‘Sliding scale’ preferences- </a:t>
            </a:r>
            <a:r>
              <a:rPr lang="en-GB" sz="2000" dirty="0" err="1" smtClean="0">
                <a:solidFill>
                  <a:srgbClr val="662483"/>
                </a:solidFill>
              </a:rPr>
              <a:t>Eg</a:t>
            </a:r>
            <a:r>
              <a:rPr lang="en-GB" sz="2000" dirty="0" smtClean="0">
                <a:solidFill>
                  <a:srgbClr val="662483"/>
                </a:solidFill>
              </a:rPr>
              <a:t>, What % modal split?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GB" sz="2000" dirty="0" smtClean="0">
                <a:solidFill>
                  <a:srgbClr val="662483"/>
                </a:solidFill>
              </a:rPr>
              <a:t>Likes/dislikes/ideas to improve local neighbourhoods &amp; the city 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GB" sz="2000" dirty="0" smtClean="0">
                <a:solidFill>
                  <a:srgbClr val="662483"/>
                </a:solidFill>
              </a:rPr>
              <a:t>Open questions- </a:t>
            </a:r>
            <a:r>
              <a:rPr lang="en-GB" sz="2000" dirty="0" err="1" smtClean="0">
                <a:solidFill>
                  <a:srgbClr val="662483"/>
                </a:solidFill>
              </a:rPr>
              <a:t>Eg</a:t>
            </a:r>
            <a:r>
              <a:rPr lang="en-GB" sz="2000" dirty="0" smtClean="0">
                <a:solidFill>
                  <a:srgbClr val="662483"/>
                </a:solidFill>
              </a:rPr>
              <a:t>, How can the Plan best tackle climate change?</a:t>
            </a:r>
          </a:p>
          <a:p>
            <a:pPr marL="342900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08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138" y="116549"/>
            <a:ext cx="7038486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How to Respond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Submit your response to the draft Vision, Issues and Objectives Consultation </a:t>
            </a:r>
            <a:r>
              <a:rPr lang="en-GB" sz="2000" b="1" dirty="0" smtClean="0">
                <a:solidFill>
                  <a:srgbClr val="662483"/>
                </a:solidFill>
              </a:rPr>
              <a:t>online via the “Have your say” </a:t>
            </a:r>
            <a:r>
              <a:rPr lang="en-GB" sz="2000" dirty="0" smtClean="0">
                <a:solidFill>
                  <a:srgbClr val="662483"/>
                </a:solidFill>
              </a:rPr>
              <a:t>Console in the virtual consultation room at: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662483"/>
                </a:solidFill>
              </a:rPr>
              <a:t>www.cardiffldp.co.uk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Submit your response to the ISA Scoping report and call for candidate sites by e-mail to </a:t>
            </a:r>
            <a:r>
              <a:rPr lang="en-GB" sz="2000" b="1" dirty="0" smtClean="0">
                <a:solidFill>
                  <a:srgbClr val="662483"/>
                </a:solidFill>
              </a:rPr>
              <a:t>LDP@Cardiff.gov.uk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414" y="2157120"/>
            <a:ext cx="1915485" cy="167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2" y="284997"/>
            <a:ext cx="8305800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en-GB" sz="6600" b="1" dirty="0" smtClean="0">
                <a:solidFill>
                  <a:srgbClr val="662483"/>
                </a:solidFill>
              </a:rPr>
              <a:t>Any questions?</a:t>
            </a:r>
          </a:p>
          <a:p>
            <a:pPr lvl="0">
              <a:defRPr/>
            </a:pPr>
            <a:endParaRPr lang="en-GB" sz="2000" b="1" dirty="0" smtClean="0">
              <a:solidFill>
                <a:srgbClr val="662483"/>
              </a:solidFill>
            </a:endParaRPr>
          </a:p>
          <a:p>
            <a:pPr>
              <a:tabLst>
                <a:tab pos="576263" algn="l"/>
              </a:tabLst>
              <a:defRPr/>
            </a:pPr>
            <a:endParaRPr lang="en-GB" sz="1600" dirty="0">
              <a:solidFill>
                <a:srgbClr val="662483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872" y="1450808"/>
            <a:ext cx="6444000" cy="416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8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44187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Contents</a:t>
            </a:r>
            <a:endParaRPr lang="en-GB" altLang="en-US" sz="2000" b="1" dirty="0" smtClean="0">
              <a:solidFill>
                <a:srgbClr val="662483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LDP overview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Current position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Rep LDP process- Key dates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Material to be released at Rep LDP launch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Communication &amp; engagement strategy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Any queries?</a:t>
            </a:r>
          </a:p>
        </p:txBody>
      </p:sp>
    </p:spTree>
    <p:extLst>
      <p:ext uri="{BB962C8B-B14F-4D97-AF65-F5344CB8AC3E}">
        <p14:creationId xmlns:p14="http://schemas.microsoft.com/office/powerpoint/2010/main" val="17230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7993846" cy="6832640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LDP overview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Statutory requirement for every Council to have LDP &amp; keep up-to-date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‘Plan-led approach’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Replacement LDP is the mechanism to keep the Plan up-to-date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In Wales, we will have Plans at national, regional &amp; Local Authority level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Evidence-based process concluding with independent examination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Four main stages of consultation and engagement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New approach- Much more user/child-friendly to maximise engagement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6624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7342713" cy="3908762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Current position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Nov 2020 -  Council approved consultation on Full Review of </a:t>
            </a:r>
            <a:br>
              <a:rPr lang="en-GB" sz="2000" dirty="0" smtClean="0">
                <a:solidFill>
                  <a:srgbClr val="662483"/>
                </a:solidFill>
              </a:rPr>
            </a:br>
            <a:r>
              <a:rPr lang="en-GB" sz="2000" dirty="0" smtClean="0">
                <a:solidFill>
                  <a:srgbClr val="662483"/>
                </a:solidFill>
              </a:rPr>
              <a:t>LDP and draft Delivery Agreement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Jan/Feb 2021 - Consultation on Full Review and draft </a:t>
            </a:r>
            <a:br>
              <a:rPr lang="en-GB" sz="2000" dirty="0" smtClean="0">
                <a:solidFill>
                  <a:srgbClr val="662483"/>
                </a:solidFill>
              </a:rPr>
            </a:br>
            <a:r>
              <a:rPr lang="en-GB" sz="2000" dirty="0" smtClean="0">
                <a:solidFill>
                  <a:srgbClr val="662483"/>
                </a:solidFill>
              </a:rPr>
              <a:t>Delivery Agreement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March 2021 - Council approved Full Review and </a:t>
            </a:r>
            <a:br>
              <a:rPr lang="en-GB" sz="2000" dirty="0" smtClean="0">
                <a:solidFill>
                  <a:srgbClr val="662483"/>
                </a:solidFill>
              </a:rPr>
            </a:br>
            <a:r>
              <a:rPr lang="en-GB" sz="2000" dirty="0" smtClean="0">
                <a:solidFill>
                  <a:srgbClr val="662483"/>
                </a:solidFill>
              </a:rPr>
              <a:t>Delivery Agreement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March 2021 - Welsh Government agreed Full Review </a:t>
            </a:r>
            <a:br>
              <a:rPr lang="en-GB" sz="2000" dirty="0" smtClean="0">
                <a:solidFill>
                  <a:srgbClr val="662483"/>
                </a:solidFill>
              </a:rPr>
            </a:br>
            <a:r>
              <a:rPr lang="en-GB" sz="2000" dirty="0" smtClean="0">
                <a:solidFill>
                  <a:srgbClr val="662483"/>
                </a:solidFill>
              </a:rPr>
              <a:t>and Delivery Agreement.</a:t>
            </a:r>
          </a:p>
        </p:txBody>
      </p:sp>
    </p:spTree>
    <p:extLst>
      <p:ext uri="{BB962C8B-B14F-4D97-AF65-F5344CB8AC3E}">
        <p14:creationId xmlns:p14="http://schemas.microsoft.com/office/powerpoint/2010/main" val="14136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44187" cy="754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Replacement LDP timetable: Key dates</a:t>
            </a:r>
            <a:endParaRPr lang="en-GB" sz="3200" dirty="0" smtClean="0">
              <a:solidFill>
                <a:srgbClr val="66248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98588" y="1494079"/>
            <a:ext cx="4422117" cy="321776"/>
          </a:xfrm>
          <a:prstGeom prst="rect">
            <a:avLst/>
          </a:prstGeom>
          <a:solidFill>
            <a:srgbClr val="ABCC59">
              <a:alpha val="5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 smtClean="0">
                <a:solidFill>
                  <a:schemeClr val="tx1"/>
                </a:solidFill>
              </a:rPr>
              <a:t>The Council and Welsh Government agree the Delivery Agreement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98593" y="1946977"/>
            <a:ext cx="4422117" cy="423155"/>
          </a:xfrm>
          <a:prstGeom prst="rect">
            <a:avLst/>
          </a:prstGeom>
          <a:solidFill>
            <a:srgbClr val="ABCC59"/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Consultation on draft </a:t>
            </a:r>
            <a:r>
              <a:rPr lang="en-GB" b="1" baseline="30000" dirty="0" smtClean="0">
                <a:solidFill>
                  <a:schemeClr val="tx1"/>
                </a:solidFill>
              </a:rPr>
              <a:t>vision/issues/objectives &amp; </a:t>
            </a:r>
            <a:r>
              <a:rPr lang="en-GB" b="1" baseline="30000" dirty="0">
                <a:solidFill>
                  <a:schemeClr val="tx1"/>
                </a:solidFill>
              </a:rPr>
              <a:t>draft </a:t>
            </a:r>
            <a:r>
              <a:rPr lang="en-GB" b="1" baseline="30000" dirty="0" smtClean="0">
                <a:solidFill>
                  <a:schemeClr val="tx1"/>
                </a:solidFill>
              </a:rPr>
              <a:t>Integrated</a:t>
            </a:r>
            <a:br>
              <a:rPr lang="en-GB" b="1" baseline="30000" dirty="0" smtClean="0">
                <a:solidFill>
                  <a:schemeClr val="tx1"/>
                </a:solidFill>
              </a:rPr>
            </a:br>
            <a:r>
              <a:rPr lang="en-GB" b="1" baseline="30000" dirty="0" smtClean="0">
                <a:solidFill>
                  <a:schemeClr val="tx1"/>
                </a:solidFill>
              </a:rPr>
              <a:t>Sustainability </a:t>
            </a:r>
            <a:r>
              <a:rPr lang="en-GB" b="1" baseline="30000" dirty="0">
                <a:solidFill>
                  <a:schemeClr val="tx1"/>
                </a:solidFill>
              </a:rPr>
              <a:t>Appraisal </a:t>
            </a:r>
            <a:r>
              <a:rPr lang="en-GB" b="1" baseline="30000" dirty="0" smtClean="0">
                <a:solidFill>
                  <a:schemeClr val="tx1"/>
                </a:solidFill>
              </a:rPr>
              <a:t>and </a:t>
            </a:r>
            <a:r>
              <a:rPr lang="en-GB" b="1" baseline="30000" dirty="0">
                <a:solidFill>
                  <a:schemeClr val="tx1"/>
                </a:solidFill>
              </a:rPr>
              <a:t>Call for Candidate Sites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998593" y="2501254"/>
            <a:ext cx="4422117" cy="325247"/>
          </a:xfrm>
          <a:prstGeom prst="rect">
            <a:avLst/>
          </a:prstGeom>
          <a:solidFill>
            <a:srgbClr val="662483">
              <a:alpha val="7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 smtClean="0">
                <a:solidFill>
                  <a:schemeClr val="tx1"/>
                </a:solidFill>
              </a:rPr>
              <a:t>Consultation </a:t>
            </a:r>
            <a:r>
              <a:rPr lang="en-GB" b="1" baseline="30000" dirty="0">
                <a:solidFill>
                  <a:schemeClr val="tx1"/>
                </a:solidFill>
              </a:rPr>
              <a:t>on strategic </a:t>
            </a:r>
            <a:r>
              <a:rPr lang="en-GB" b="1" baseline="30000" dirty="0" smtClean="0">
                <a:solidFill>
                  <a:schemeClr val="tx1"/>
                </a:solidFill>
              </a:rPr>
              <a:t>Options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2998592" y="2952593"/>
            <a:ext cx="4422117" cy="324478"/>
          </a:xfrm>
          <a:prstGeom prst="rect">
            <a:avLst/>
          </a:prstGeom>
          <a:solidFill>
            <a:srgbClr val="662483">
              <a:alpha val="6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Consultation on Preferred Strategy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98591" y="3402088"/>
            <a:ext cx="4422117" cy="325247"/>
          </a:xfrm>
          <a:prstGeom prst="rect">
            <a:avLst/>
          </a:prstGeom>
          <a:solidFill>
            <a:srgbClr val="662483">
              <a:alpha val="4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Consultation on Deposit Plan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98591" y="3858457"/>
            <a:ext cx="4422117" cy="324852"/>
          </a:xfrm>
          <a:prstGeom prst="rect">
            <a:avLst/>
          </a:prstGeom>
          <a:solidFill>
            <a:srgbClr val="662483">
              <a:alpha val="4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Submission for Examination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98590" y="4303623"/>
            <a:ext cx="4422117" cy="324852"/>
          </a:xfrm>
          <a:prstGeom prst="rect">
            <a:avLst/>
          </a:prstGeom>
          <a:solidFill>
            <a:srgbClr val="662483">
              <a:alpha val="3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Examination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98589" y="4748789"/>
            <a:ext cx="4422117" cy="324852"/>
          </a:xfrm>
          <a:prstGeom prst="rect">
            <a:avLst/>
          </a:prstGeom>
          <a:solidFill>
            <a:srgbClr val="662483">
              <a:alpha val="2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Inspectors Report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98588" y="5193955"/>
            <a:ext cx="4422117" cy="324852"/>
          </a:xfrm>
          <a:prstGeom prst="rect">
            <a:avLst/>
          </a:prstGeom>
          <a:solidFill>
            <a:srgbClr val="662483">
              <a:alpha val="1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72000" rtlCol="0" anchor="ctr" anchorCtr="1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Adoption by Council</a:t>
            </a:r>
          </a:p>
        </p:txBody>
      </p:sp>
      <p:sp>
        <p:nvSpPr>
          <p:cNvPr id="15" name="Flowchart: Off-page Connector 14"/>
          <p:cNvSpPr/>
          <p:nvPr/>
        </p:nvSpPr>
        <p:spPr>
          <a:xfrm flipH="1">
            <a:off x="1511300" y="2504726"/>
            <a:ext cx="1487288" cy="401208"/>
          </a:xfrm>
          <a:prstGeom prst="flowChartOffpageConnector">
            <a:avLst/>
          </a:prstGeom>
          <a:solidFill>
            <a:srgbClr val="662483">
              <a:alpha val="69804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 smtClean="0">
                <a:solidFill>
                  <a:schemeClr val="tx1"/>
                </a:solidFill>
              </a:rPr>
              <a:t>Nov 2021 - Feb </a:t>
            </a:r>
            <a:r>
              <a:rPr lang="en-GB" b="1" baseline="30000" dirty="0">
                <a:solidFill>
                  <a:schemeClr val="tx1"/>
                </a:solidFill>
              </a:rPr>
              <a:t>2022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lowchart: Off-page Connector 15"/>
          <p:cNvSpPr/>
          <p:nvPr/>
        </p:nvSpPr>
        <p:spPr>
          <a:xfrm flipH="1">
            <a:off x="1511300" y="2954616"/>
            <a:ext cx="1487288" cy="401208"/>
          </a:xfrm>
          <a:prstGeom prst="flowChartOffpageConnector">
            <a:avLst/>
          </a:prstGeom>
          <a:solidFill>
            <a:srgbClr val="662483">
              <a:alpha val="6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Oct 2022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Flowchart: Off-page Connector 16"/>
          <p:cNvSpPr/>
          <p:nvPr/>
        </p:nvSpPr>
        <p:spPr>
          <a:xfrm flipH="1">
            <a:off x="1511300" y="3400375"/>
            <a:ext cx="1487288" cy="401208"/>
          </a:xfrm>
          <a:prstGeom prst="flowChartOffpageConnector">
            <a:avLst/>
          </a:prstGeom>
          <a:solidFill>
            <a:srgbClr val="662483">
              <a:alpha val="5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Oct 2023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Flowchart: Off-page Connector 17"/>
          <p:cNvSpPr/>
          <p:nvPr/>
        </p:nvSpPr>
        <p:spPr>
          <a:xfrm flipH="1">
            <a:off x="1511300" y="3858852"/>
            <a:ext cx="1487288" cy="401208"/>
          </a:xfrm>
          <a:prstGeom prst="flowChartOffpageConnector">
            <a:avLst/>
          </a:prstGeom>
          <a:solidFill>
            <a:srgbClr val="662483">
              <a:alpha val="4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March 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Flowchart: Off-page Connector 18"/>
          <p:cNvSpPr/>
          <p:nvPr/>
        </p:nvSpPr>
        <p:spPr>
          <a:xfrm flipH="1">
            <a:off x="1511300" y="4303623"/>
            <a:ext cx="1487288" cy="401208"/>
          </a:xfrm>
          <a:prstGeom prst="flowChartOffpageConnector">
            <a:avLst/>
          </a:prstGeom>
          <a:solidFill>
            <a:srgbClr val="662483">
              <a:alpha val="3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March </a:t>
            </a:r>
            <a:r>
              <a:rPr lang="en-GB" b="1" baseline="30000" dirty="0" smtClean="0">
                <a:solidFill>
                  <a:schemeClr val="tx1"/>
                </a:solidFill>
              </a:rPr>
              <a:t>- Sept </a:t>
            </a:r>
            <a:r>
              <a:rPr lang="en-GB" b="1" baseline="30000" dirty="0">
                <a:solidFill>
                  <a:schemeClr val="tx1"/>
                </a:solidFill>
              </a:rPr>
              <a:t>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lowchart: Off-page Connector 19"/>
          <p:cNvSpPr/>
          <p:nvPr/>
        </p:nvSpPr>
        <p:spPr>
          <a:xfrm flipH="1">
            <a:off x="1511300" y="4751695"/>
            <a:ext cx="1487288" cy="401208"/>
          </a:xfrm>
          <a:prstGeom prst="flowChartOffpageConnector">
            <a:avLst/>
          </a:prstGeom>
          <a:solidFill>
            <a:srgbClr val="662483">
              <a:alpha val="20000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Sept 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Flowchart: Off-page Connector 20"/>
          <p:cNvSpPr/>
          <p:nvPr/>
        </p:nvSpPr>
        <p:spPr>
          <a:xfrm flipH="1">
            <a:off x="1511300" y="5197822"/>
            <a:ext cx="1487288" cy="401208"/>
          </a:xfrm>
          <a:prstGeom prst="flowChartOffpageConnector">
            <a:avLst/>
          </a:prstGeom>
          <a:solidFill>
            <a:srgbClr val="662483">
              <a:alpha val="1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 smtClean="0">
                <a:solidFill>
                  <a:schemeClr val="tx1"/>
                </a:solidFill>
              </a:rPr>
              <a:t>Oct </a:t>
            </a:r>
            <a:r>
              <a:rPr lang="en-GB" b="1" baseline="30000" dirty="0">
                <a:solidFill>
                  <a:schemeClr val="tx1"/>
                </a:solidFill>
              </a:rPr>
              <a:t>2024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" name="Flowchart: Off-page Connector 21"/>
          <p:cNvSpPr/>
          <p:nvPr/>
        </p:nvSpPr>
        <p:spPr>
          <a:xfrm flipH="1">
            <a:off x="1511300" y="1949596"/>
            <a:ext cx="1487288" cy="518992"/>
          </a:xfrm>
          <a:prstGeom prst="flowChartOffpageConnector">
            <a:avLst/>
          </a:prstGeom>
          <a:solidFill>
            <a:srgbClr val="ABCC59"/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400" b="1" baseline="30000" dirty="0" smtClean="0">
                <a:solidFill>
                  <a:schemeClr val="tx1"/>
                </a:solidFill>
              </a:rPr>
              <a:t>WE ARE HERE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3" name="Flowchart: Off-page Connector 22"/>
          <p:cNvSpPr/>
          <p:nvPr/>
        </p:nvSpPr>
        <p:spPr>
          <a:xfrm flipH="1">
            <a:off x="1511300" y="1494079"/>
            <a:ext cx="1487288" cy="404971"/>
          </a:xfrm>
          <a:prstGeom prst="flowChartOffpageConnector">
            <a:avLst/>
          </a:prstGeom>
          <a:solidFill>
            <a:srgbClr val="ABCC59">
              <a:alpha val="50196"/>
            </a:srgbClr>
          </a:solidFill>
          <a:ln>
            <a:solidFill>
              <a:srgbClr val="6624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baseline="30000" dirty="0">
                <a:solidFill>
                  <a:schemeClr val="tx1"/>
                </a:solidFill>
              </a:rPr>
              <a:t>March 2021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5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7565297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Material to be released at Rep LDP launch</a:t>
            </a:r>
          </a:p>
          <a:p>
            <a:pPr>
              <a:spcBef>
                <a:spcPts val="1200"/>
              </a:spcBef>
            </a:pPr>
            <a:r>
              <a:rPr lang="en-GB" sz="2000" dirty="0" smtClean="0">
                <a:solidFill>
                  <a:srgbClr val="662483"/>
                </a:solidFill>
              </a:rPr>
              <a:t>Invite feedback on: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662483"/>
                </a:solidFill>
              </a:rPr>
              <a:t>Draft Vision &amp; Objectives for Rep LDP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662483"/>
                </a:solidFill>
              </a:rPr>
              <a:t>Call for Candidate Sites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662483"/>
                </a:solidFill>
              </a:rPr>
              <a:t>Draft Scoping report of Integrated Sustainability Appraisal (ISA)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endParaRPr lang="en-GB" sz="2000" dirty="0">
              <a:solidFill>
                <a:srgbClr val="662483"/>
              </a:solidFill>
            </a:endParaRPr>
          </a:p>
          <a:p>
            <a:pPr>
              <a:spcBef>
                <a:spcPts val="1200"/>
              </a:spcBef>
            </a:pPr>
            <a:r>
              <a:rPr lang="en-GB" sz="2000" i="1" dirty="0" smtClean="0">
                <a:solidFill>
                  <a:srgbClr val="662483"/>
                </a:solidFill>
              </a:rPr>
              <a:t>All the above, in addition to work on evidence base, help inform</a:t>
            </a:r>
            <a:br>
              <a:rPr lang="en-GB" sz="2000" i="1" dirty="0" smtClean="0">
                <a:solidFill>
                  <a:srgbClr val="662483"/>
                </a:solidFill>
              </a:rPr>
            </a:br>
            <a:r>
              <a:rPr lang="en-GB" sz="2000" i="1" dirty="0" smtClean="0">
                <a:solidFill>
                  <a:srgbClr val="662483"/>
                </a:solidFill>
              </a:rPr>
              <a:t>the engagement on Strategic Options in the winter 2021/22</a:t>
            </a:r>
            <a:endParaRPr lang="en-GB" sz="2000" dirty="0" smtClean="0">
              <a:solidFill>
                <a:srgbClr val="6624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4418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Draft Vision &amp; Objectives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Early opportunity to gain feedback on ‘building blocks’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Vision- Views sought on best approach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Objectives- The Plan has to strike the best balance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11 Draft Objectives in response to issues: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662483"/>
                </a:solidFill>
              </a:rPr>
              <a:t>Meeting future needs for homes, jobs &amp; infrastructure (x3)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662483"/>
                </a:solidFill>
              </a:rPr>
              <a:t>A more sustainable/healthy city, respond to climate change, promote active travel, placemaking approach &amp; support future well-being (x4)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662483"/>
                </a:solidFill>
              </a:rPr>
              <a:t>Support City Centre/Bay as part of post-</a:t>
            </a:r>
            <a:r>
              <a:rPr lang="en-GB" sz="1600" dirty="0" err="1" smtClean="0">
                <a:solidFill>
                  <a:srgbClr val="662483"/>
                </a:solidFill>
              </a:rPr>
              <a:t>Covid</a:t>
            </a:r>
            <a:r>
              <a:rPr lang="en-GB" sz="1600" dirty="0" smtClean="0">
                <a:solidFill>
                  <a:srgbClr val="662483"/>
                </a:solidFill>
              </a:rPr>
              <a:t> recovery (x2)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rgbClr val="662483"/>
                </a:solidFill>
              </a:rPr>
              <a:t>Protect/improve green/blue spaces, biodiversity &amp; historic/cultural assets (x2)</a:t>
            </a:r>
          </a:p>
        </p:txBody>
      </p:sp>
    </p:spTree>
    <p:extLst>
      <p:ext uri="{BB962C8B-B14F-4D97-AF65-F5344CB8AC3E}">
        <p14:creationId xmlns:p14="http://schemas.microsoft.com/office/powerpoint/2010/main" val="351845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1" y="569395"/>
            <a:ext cx="8444187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Call for Candidate Sites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Process which seeks to identify potential sites to be in the Plan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Submit by late Summer- Private landowners &amp; Public bodies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Information required &amp; methodology for assessment being prepared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Submission of formal template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Assessed against criteria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Helps inform preparation of Strategic Options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Allocations shown in Preferred Strategy &amp; Deposit Plan</a:t>
            </a:r>
          </a:p>
        </p:txBody>
      </p:sp>
    </p:spTree>
    <p:extLst>
      <p:ext uri="{BB962C8B-B14F-4D97-AF65-F5344CB8AC3E}">
        <p14:creationId xmlns:p14="http://schemas.microsoft.com/office/powerpoint/2010/main" val="3960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972" y="569395"/>
            <a:ext cx="7192318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altLang="en-US" sz="3200" b="1" dirty="0" smtClean="0">
                <a:solidFill>
                  <a:srgbClr val="662483"/>
                </a:solidFill>
                <a:cs typeface="Arial" panose="020B0604020202020204" pitchFamily="34" charset="0"/>
              </a:rPr>
              <a:t>Draft Scoping Report of ISA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Statutory requirement to appraise potential impacts of LDP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‘All in one’ approach– All assessments in one bundle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Sustainability Team plus external consultant for QA role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This stage is seeking feedback on suggested scope of ISA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ISA then formally approved at Council- Autumn 2021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62483"/>
                </a:solidFill>
              </a:rPr>
              <a:t>Thereafter used to evidence potential impacts at the various stages of Plan preparation</a:t>
            </a:r>
          </a:p>
        </p:txBody>
      </p:sp>
    </p:spTree>
    <p:extLst>
      <p:ext uri="{BB962C8B-B14F-4D97-AF65-F5344CB8AC3E}">
        <p14:creationId xmlns:p14="http://schemas.microsoft.com/office/powerpoint/2010/main" val="314119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674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Cardiff Council - Cyngor Dinas Caerdydd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Goddard, Mark (Communication)</dc:creator>
  <cp:lastModifiedBy>Williams, Helen E (Planning)</cp:lastModifiedBy>
  <cp:revision>37</cp:revision>
  <dcterms:created xsi:type="dcterms:W3CDTF">2021-05-18T14:28:19Z</dcterms:created>
  <dcterms:modified xsi:type="dcterms:W3CDTF">2021-06-01T13:05:06Z</dcterms:modified>
</cp:coreProperties>
</file>