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1" r:id="rId12"/>
    <p:sldId id="273" r:id="rId13"/>
    <p:sldId id="266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CC59"/>
    <a:srgbClr val="6624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1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9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7CD43-27C4-4A7D-BCD2-9A77AF503B4F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4CFD4-E7DB-472D-9A46-4B94F7B63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092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DDA8-B557-481C-A0E1-6ADE04CE77C7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1A71-51F0-469F-B1A4-0C41819D1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15346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DDA8-B557-481C-A0E1-6ADE04CE77C7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1A71-51F0-469F-B1A4-0C41819D1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14424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DDA8-B557-481C-A0E1-6ADE04CE77C7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1A71-51F0-469F-B1A4-0C41819D1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26404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DDA8-B557-481C-A0E1-6ADE04CE77C7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1A71-51F0-469F-B1A4-0C41819D1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03402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DDA8-B557-481C-A0E1-6ADE04CE77C7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1A71-51F0-469F-B1A4-0C41819D1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87442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DDA8-B557-481C-A0E1-6ADE04CE77C7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1A71-51F0-469F-B1A4-0C41819D1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6417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DDA8-B557-481C-A0E1-6ADE04CE77C7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1A71-51F0-469F-B1A4-0C41819D1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91488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DDA8-B557-481C-A0E1-6ADE04CE77C7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1A71-51F0-469F-B1A4-0C41819D1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168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82" y="5232014"/>
            <a:ext cx="2880000" cy="14339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6142" y="5747316"/>
            <a:ext cx="3600000" cy="93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6843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DDA8-B557-481C-A0E1-6ADE04CE77C7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1A71-51F0-469F-B1A4-0C41819D1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65349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DDA8-B557-481C-A0E1-6ADE04CE77C7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1A71-51F0-469F-B1A4-0C41819D1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20427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8DDA8-B557-481C-A0E1-6ADE04CE77C7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91A71-51F0-469F-B1A4-0C41819D1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93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94293" y="1126227"/>
            <a:ext cx="7067568" cy="2105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y-GB" sz="4400" b="1" i="0" strike="noStrike" cap="none" spc="0" baseline="0" dirty="0" err="1">
                <a:solidFill>
                  <a:srgbClr val="FFFFFF"/>
                </a:solidFill>
                <a:effectLst/>
                <a:latin typeface="Calibri"/>
                <a:ea typeface="Calibri"/>
                <a:cs typeface="Calibri"/>
              </a:rPr>
              <a:t>CDLl</a:t>
            </a:r>
            <a:r>
              <a:rPr lang="cy-GB" sz="4400" b="1" i="0" strike="noStrike" cap="none" spc="0" baseline="0" dirty="0">
                <a:solidFill>
                  <a:srgbClr val="FFFFFF"/>
                </a:solidFill>
                <a:effectLst/>
                <a:latin typeface="Calibri"/>
                <a:ea typeface="Calibri"/>
                <a:cs typeface="Calibri"/>
              </a:rPr>
              <a:t> Newydd</a:t>
            </a:r>
            <a:endParaRPr lang="en-US" sz="4400" b="1" dirty="0">
              <a:solidFill>
                <a:schemeClr val="bg1"/>
              </a:solidFill>
              <a:latin typeface="Calibri"/>
              <a:cs typeface="Calibri"/>
            </a:endParaRPr>
          </a:p>
          <a:p>
            <a:pPr algn="ctr"/>
            <a:r>
              <a:rPr lang="cy-GB" sz="4400" b="1" i="0" strike="noStrike" cap="none" spc="0" baseline="0" dirty="0">
                <a:solidFill>
                  <a:srgbClr val="FFFFFF"/>
                </a:solidFill>
                <a:effectLst/>
                <a:latin typeface="Calibri"/>
                <a:ea typeface="Calibri"/>
                <a:cs typeface="Calibri"/>
              </a:rPr>
              <a:t>Digwyddiad Cyn Lansio</a:t>
            </a:r>
            <a:r>
              <a:rPr sz="4400" dirty="0"/>
              <a:t/>
            </a:r>
            <a:br>
              <a:rPr sz="4400" dirty="0"/>
            </a:br>
            <a:r>
              <a:rPr lang="cy-GB" sz="4400" b="1" i="0" strike="noStrike" cap="none" spc="0" baseline="0" dirty="0">
                <a:solidFill>
                  <a:srgbClr val="FFFFFF"/>
                </a:solidFill>
                <a:effectLst/>
                <a:latin typeface="Calibri"/>
                <a:ea typeface="Calibri"/>
                <a:cs typeface="Calibri"/>
              </a:rPr>
              <a:t>Mai 2021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312" y="5068127"/>
            <a:ext cx="5414109" cy="1408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911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7971" y="569395"/>
            <a:ext cx="8452631" cy="44850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cy-GB" sz="3200" b="1" i="0" strike="noStrike" cap="none" spc="0" baseline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Strategaeth Gyfathrebu ac Ymgysylltu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Fframwaith arweiniol ar gyfer cyrraedd cynulleidfa ehangach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Ymgysylltu â Chyngor Ieuenctid Caerdydd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Gwefan Newydd i’r CDLl Newydd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Brandio CDLl - Pwrpasol, yn gysylltiedig ag arddull Un Blaned/Teithio Llesol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Arolwg ar-lein hawdd ei ddefnyddio - dyfodol y ddinas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Fideos byr, arddangosfa rithwir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Ymagwedd sy'n ystyriol o blant/defnyddwyr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Dimensiwn cyfryngau cymdeithasol</a:t>
            </a:r>
          </a:p>
        </p:txBody>
      </p:sp>
    </p:spTree>
    <p:extLst>
      <p:ext uri="{BB962C8B-B14F-4D97-AF65-F5344CB8AC3E}">
        <p14:creationId xmlns:p14="http://schemas.microsoft.com/office/powerpoint/2010/main" val="16031668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4776" y="464626"/>
            <a:ext cx="8148918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cy-GB" sz="3200" b="1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Arolwg ar-lein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Cwmpas wedi'i osod gyda’r materion allweddol, y weledigaeth a’r amcanion drafft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Cwestiynau'n gofyn am sylwadau a fydd yn llywio cam yr Opsiynau Strategol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Y nod yw </a:t>
            </a:r>
            <a:r>
              <a:rPr lang="cy-GB" b="0" i="0" strike="noStrike" cap="none" spc="0" baseline="0" dirty="0" smtClean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gallu rhannu'r </a:t>
            </a:r>
            <a:r>
              <a:rPr lang="cy-GB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dewisiadau diddorol a’r </a:t>
            </a:r>
            <a:r>
              <a:rPr lang="cy-GB" b="0" i="0" strike="noStrike" cap="none" spc="0" baseline="0" dirty="0" smtClean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cydbwyso </a:t>
            </a:r>
            <a:r>
              <a:rPr lang="cy-GB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sydd o’n blaenau </a:t>
            </a:r>
            <a:endParaRPr lang="cy-GB" b="0" i="0" strike="noStrike" cap="none" spc="0" baseline="0" dirty="0" smtClean="0">
              <a:solidFill>
                <a:srgbClr val="662483"/>
              </a:solidFill>
              <a:effectLst/>
              <a:latin typeface="Calibri"/>
              <a:ea typeface="Calibri"/>
              <a:cs typeface="Calibri"/>
            </a:endParaRPr>
          </a:p>
          <a:p>
            <a:pPr marL="342900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y-GB" b="0" i="0" strike="noStrike" cap="none" spc="0" baseline="0" dirty="0" smtClean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Manteision ac anfanteision gwahanol ymagweddau polisi </a:t>
            </a:r>
          </a:p>
          <a:p>
            <a:pPr marL="342900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y-GB" b="0" i="0" strike="noStrike" cap="none" spc="0" baseline="0" dirty="0" smtClean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Graddio </a:t>
            </a:r>
            <a:r>
              <a:rPr lang="cy-GB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gwahanol atebion posibl - E.e</a:t>
            </a:r>
            <a:r>
              <a:rPr lang="cy-GB" b="0" i="0" strike="noStrike" cap="none" spc="0" baseline="0" dirty="0" smtClean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. </a:t>
            </a:r>
            <a:r>
              <a:rPr lang="cy-GB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Blaenoriaethau ar gyfer seilwaith </a:t>
            </a:r>
            <a:r>
              <a:rPr lang="cy-GB" b="0" i="0" strike="noStrike" cap="none" spc="0" baseline="0" dirty="0" smtClean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newydd</a:t>
            </a:r>
          </a:p>
          <a:p>
            <a:pPr marL="342900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y-GB" b="0" i="0" strike="noStrike" cap="none" spc="0" baseline="0" dirty="0" smtClean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Dewisiadau </a:t>
            </a:r>
            <a:r>
              <a:rPr lang="cy-GB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'graddfa symudol' </a:t>
            </a:r>
            <a:r>
              <a:rPr lang="cy-GB" b="0" i="0" strike="noStrike" cap="none" spc="0" baseline="0" dirty="0" smtClean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– E.e. </a:t>
            </a:r>
            <a:r>
              <a:rPr lang="cy-GB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Pa % yw’r rhaniad </a:t>
            </a:r>
            <a:r>
              <a:rPr lang="cy-GB" b="0" i="0" strike="noStrike" cap="none" spc="0" baseline="0" dirty="0" smtClean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moddol?</a:t>
            </a:r>
          </a:p>
          <a:p>
            <a:pPr marL="342900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y-GB" b="0" i="0" strike="noStrike" cap="none" spc="0" baseline="0" dirty="0" smtClean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Hoffi/casáu/syniadau </a:t>
            </a:r>
            <a:r>
              <a:rPr lang="cy-GB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i wella cymdogaethau lleol a’r ddinas </a:t>
            </a:r>
            <a:endParaRPr lang="cy-GB" b="0" i="0" strike="noStrike" cap="none" spc="0" baseline="0" dirty="0" smtClean="0">
              <a:solidFill>
                <a:srgbClr val="662483"/>
              </a:solidFill>
              <a:effectLst/>
              <a:latin typeface="Calibri"/>
              <a:ea typeface="Calibri"/>
              <a:cs typeface="Calibri"/>
            </a:endParaRPr>
          </a:p>
          <a:p>
            <a:pPr marL="342900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y-GB" b="0" i="0" strike="noStrike" cap="none" spc="0" baseline="0" dirty="0" smtClean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Cwestiynau </a:t>
            </a:r>
            <a:r>
              <a:rPr lang="cy-GB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agored - E.e</a:t>
            </a:r>
            <a:r>
              <a:rPr lang="cy-GB" b="0" i="0" strike="noStrike" cap="none" spc="0" baseline="0" dirty="0" smtClean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. </a:t>
            </a:r>
            <a:r>
              <a:rPr lang="cy-GB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Sut all y Cynllun fynd i'r afael orau â newid yn yr hinsawdd?</a:t>
            </a:r>
          </a:p>
          <a:p>
            <a:pPr marL="342900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endParaRPr lang="en-GB" sz="2000" dirty="0" smtClean="0">
              <a:solidFill>
                <a:srgbClr val="662483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rgbClr val="6624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0839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3138" y="116549"/>
            <a:ext cx="7045525" cy="5003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cy-GB" sz="3200" b="1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Sut i Ymateb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Cyflwyno eich ymateb i'r Ymgynghoriad ar y Weledigaeth, y Materion a’r Amcanion drafft </a:t>
            </a:r>
            <a:r>
              <a:rPr lang="cy-GB" sz="2000" b="1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ar-lein drwy'r Consol "Dweud eich dweud" </a:t>
            </a: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yn yr ystafell ymgynghori rithwir yn: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662483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rgbClr val="662483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662483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rgbClr val="662483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400" b="1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www.cdllcaerdydd.co.uk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Cyflwynwch eich ymateb i </a:t>
            </a:r>
            <a:r>
              <a:rPr lang="cy-GB" sz="2000" b="0" i="0" strike="noStrike" cap="none" spc="0" baseline="0" dirty="0" smtClean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Adroddiad </a:t>
            </a: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Cwmpasu’r ACI drwy e-bost i CDLl@caerdydd.gov.uk neu drwy'r post i: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445" y="2196355"/>
            <a:ext cx="1825837" cy="159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9385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819" y="284997"/>
            <a:ext cx="8314106" cy="164756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0" algn="ctr">
              <a:defRPr/>
            </a:pPr>
            <a:r>
              <a:rPr lang="cy-GB" sz="6600" b="1" i="0" strike="noStrike" cap="none" spc="0" baseline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Unrhyw gwestiynau? </a:t>
            </a:r>
          </a:p>
          <a:p>
            <a:pPr lvl="0">
              <a:defRPr/>
            </a:pPr>
            <a:endParaRPr lang="en-GB" sz="2000" b="1" smtClean="0">
              <a:solidFill>
                <a:srgbClr val="662483"/>
              </a:solidFill>
            </a:endParaRPr>
          </a:p>
          <a:p>
            <a:pPr>
              <a:tabLst>
                <a:tab pos="576263" algn="l"/>
              </a:tabLst>
              <a:defRPr/>
            </a:pPr>
            <a:endParaRPr lang="en-GB" sz="1600">
              <a:solidFill>
                <a:srgbClr val="662483"/>
              </a:solidFill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872" y="1450808"/>
            <a:ext cx="6444000" cy="416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6840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7971" y="569395"/>
            <a:ext cx="8452631" cy="35697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cy-GB" sz="3200" b="1" i="0" strike="noStrike" cap="none" spc="0" baseline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Cynnwys</a:t>
            </a:r>
            <a:endParaRPr lang="en-GB" altLang="en-US" sz="2000" b="1" smtClean="0">
              <a:solidFill>
                <a:srgbClr val="662483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Trosolwg CDLl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Y sefyllfa bresennol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Proses y CDLl Newydd - Dyddiadau allweddol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Deunydd i'w ryddhau yn lansiad y CDLl Newydd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Strategaeth gyfathrebu ac ymgysylltu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Unrhyw gwestiynau?</a:t>
            </a:r>
          </a:p>
        </p:txBody>
      </p:sp>
    </p:spTree>
    <p:extLst>
      <p:ext uri="{BB962C8B-B14F-4D97-AF65-F5344CB8AC3E}">
        <p14:creationId xmlns:p14="http://schemas.microsoft.com/office/powerpoint/2010/main" val="17230714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7971" y="569395"/>
            <a:ext cx="7745417" cy="7217360"/>
          </a:xfrm>
          <a:prstGeom prst="rect">
            <a:avLst/>
          </a:prstGeom>
          <a:noFill/>
        </p:spPr>
        <p:txBody>
          <a:bodyPr wrap="square" numCol="1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cy-GB" sz="3200" b="1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Trosolwg </a:t>
            </a:r>
            <a:r>
              <a:rPr lang="cy-GB" sz="3200" b="1" i="0" strike="noStrike" cap="none" spc="0" baseline="0" dirty="0" err="1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CDLl</a:t>
            </a:r>
            <a:endParaRPr lang="cy-GB" sz="3200" b="1" i="0" strike="noStrike" cap="none" spc="0" baseline="0" dirty="0">
              <a:solidFill>
                <a:srgbClr val="662483"/>
              </a:solidFill>
              <a:effectLst/>
              <a:latin typeface="Calibri"/>
              <a:ea typeface="Calibri"/>
              <a:cs typeface="Calibri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Gofyniad statudol i bob Cyngor gael </a:t>
            </a:r>
            <a:r>
              <a:rPr lang="cy-GB" sz="2000" b="0" i="0" strike="noStrike" cap="none" spc="0" baseline="0" dirty="0" err="1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CDLl</a:t>
            </a: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 a’i gadw’n gyfredol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'Dull a arweinir gan gynllun'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 dirty="0" err="1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CDLl</a:t>
            </a: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 newydd yw'r mecanwaith i gadw’r Cynllun yn gyfredol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Yng Nghymru, bydd gennym Gynlluniau ar lefel genedlaethol, ranbarthol ac ar lefel Awdurdod Lleol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Proses sy'n seiliedig ar dystiolaeth yn dod i ben gydag archwiliad annibynnol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Pedwar prif gam ymgynghori ac ymgysylltu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Ymagwedd newydd - Llawer mwy hygyrch a rhwydd i blant er mwyn sicrhau'r ymgysylltiad mwyaf posibl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rgbClr val="662483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rgbClr val="662483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rgbClr val="662483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rgbClr val="662483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rgbClr val="662483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rgbClr val="6624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2331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7971" y="569395"/>
            <a:ext cx="7350056" cy="3908762"/>
          </a:xfrm>
          <a:prstGeom prst="rect">
            <a:avLst/>
          </a:prstGeom>
          <a:noFill/>
        </p:spPr>
        <p:txBody>
          <a:bodyPr wrap="square" numCol="1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cy-GB" sz="3200" b="1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Y sefyllfa bresennol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Tach 2020 - Cymeradwyodd y Cyngor ymgynghoriad ar Adolygiad Llawn </a:t>
            </a:r>
            <a:r>
              <a:rPr lang="cy-GB" sz="2000" b="0" i="0" strike="noStrike" cap="none" spc="0" baseline="0" dirty="0" smtClean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o’r</a:t>
            </a:r>
            <a:r>
              <a:rPr lang="cy-GB" sz="2000" b="0" i="0" strike="noStrike" cap="none" spc="0" dirty="0" smtClean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cy-GB" sz="2000" b="0" i="0" strike="noStrike" cap="none" spc="0" baseline="0" dirty="0" err="1" smtClean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CDLl</a:t>
            </a:r>
            <a:r>
              <a:rPr lang="cy-GB" sz="2000" b="0" i="0" strike="noStrike" cap="none" spc="0" baseline="0" dirty="0" smtClean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a Chytundeb Cyflawni drafft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Ionawr/Chwefror 2021 - Ymgynghoriad ar Adolygiad Llawn a </a:t>
            </a:r>
            <a:r>
              <a:rPr sz="2000" dirty="0"/>
              <a:t/>
            </a:r>
            <a:br>
              <a:rPr sz="2000" dirty="0"/>
            </a:b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Chytundeb Cyflawni drafft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Mawrth 2021 - Cymeradwyodd y Cyngor yr Adolygiad Llawn a’r </a:t>
            </a:r>
            <a:r>
              <a:rPr sz="2000" dirty="0"/>
              <a:t/>
            </a:r>
            <a:br>
              <a:rPr sz="2000" dirty="0"/>
            </a:b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Cytundeb Cyflawni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Mawrth 2021 - Cytunodd Llywodraeth Cymru ar yr Adolygiad Llawn </a:t>
            </a:r>
            <a:r>
              <a:rPr lang="cy-GB" sz="2000" b="0" i="0" strike="noStrike" cap="none" spc="0" baseline="0" dirty="0" smtClean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a’r </a:t>
            </a: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Cytundeb Cyflawni.</a:t>
            </a:r>
          </a:p>
        </p:txBody>
      </p:sp>
    </p:spTree>
    <p:extLst>
      <p:ext uri="{BB962C8B-B14F-4D97-AF65-F5344CB8AC3E}">
        <p14:creationId xmlns:p14="http://schemas.microsoft.com/office/powerpoint/2010/main" val="1413640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7971" y="569395"/>
            <a:ext cx="8452631" cy="8237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cy-GB" sz="3200" b="1" i="0" strike="noStrike" cap="none" spc="0" baseline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Amserlen CDLl Newydd: Dyddiadau allweddol</a:t>
            </a:r>
            <a:r>
              <a:rPr lang="cy-GB" sz="3200" b="0" i="0" strike="noStrike" cap="none" spc="0" baseline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  </a:t>
            </a:r>
            <a:endParaRPr lang="en-GB" sz="3200" smtClean="0">
              <a:solidFill>
                <a:srgbClr val="66248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17866" y="1494079"/>
            <a:ext cx="4231806" cy="321776"/>
          </a:xfrm>
          <a:prstGeom prst="rect">
            <a:avLst/>
          </a:prstGeom>
          <a:solidFill>
            <a:srgbClr val="ABCC59">
              <a:alpha val="50196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72000" rtlCol="0" anchor="ctr" anchorCtr="1"/>
          <a:lstStyle/>
          <a:p>
            <a:pPr algn="ctr"/>
            <a:r>
              <a:rPr lang="cy-GB" sz="1800" b="1" i="0" strike="noStrike" cap="none" spc="0" baseline="300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Y Cyngor a Llywodraeth Cymru yn cytuno ar Gytundeb Cyflawni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17867" y="1946977"/>
            <a:ext cx="4231806" cy="423155"/>
          </a:xfrm>
          <a:prstGeom prst="rect">
            <a:avLst/>
          </a:prstGeom>
          <a:solidFill>
            <a:srgbClr val="ABCC59"/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72000" rtlCol="0" anchor="ctr" anchorCtr="1"/>
          <a:lstStyle/>
          <a:p>
            <a:pPr algn="ctr"/>
            <a:r>
              <a:rPr lang="cy-GB" sz="1600" b="1" i="0" strike="noStrike" cap="none" spc="0" baseline="300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Ymgynghoriad ar weledigaeth/materion/amcanion ac Arfarniad </a:t>
            </a:r>
            <a:r>
              <a:rPr lang="cy-GB" sz="1600" b="1" i="0" strike="noStrike" cap="none" spc="0" baseline="300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Cynaliadwyedd  </a:t>
            </a:r>
            <a:r>
              <a:rPr lang="cy-GB" sz="1600" b="1" i="0" strike="noStrike" cap="none" spc="0" baseline="300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Integredig drafft a Galwad am Safleoedd </a:t>
            </a:r>
            <a:r>
              <a:rPr lang="cy-GB" sz="1600" b="1" i="0" strike="noStrike" cap="none" spc="0" baseline="30000" dirty="0" err="1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Ymgeisiol</a:t>
            </a:r>
            <a:endParaRPr lang="cy-GB" sz="1600" b="1" i="0" strike="noStrike" cap="none" spc="0" baseline="30000" dirty="0">
              <a:solidFill>
                <a:srgbClr val="000000"/>
              </a:solidFill>
              <a:effectLst/>
              <a:latin typeface="Calibri"/>
              <a:ea typeface="Calibri"/>
              <a:cs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17866" y="2501254"/>
            <a:ext cx="4231806" cy="325247"/>
          </a:xfrm>
          <a:prstGeom prst="rect">
            <a:avLst/>
          </a:prstGeom>
          <a:solidFill>
            <a:srgbClr val="662483">
              <a:alpha val="70000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72000" rtlCol="0" anchor="ctr" anchorCtr="1"/>
          <a:lstStyle/>
          <a:p>
            <a:pPr algn="ctr"/>
            <a:r>
              <a:rPr lang="cy-GB" sz="1800" b="1" i="0" strike="noStrike" cap="none" spc="0" baseline="300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Ymgynghoriad ar Opsiynau strategol</a:t>
            </a:r>
          </a:p>
        </p:txBody>
      </p:sp>
      <p:sp>
        <p:nvSpPr>
          <p:cNvPr id="9" name="Rectangle 8"/>
          <p:cNvSpPr/>
          <p:nvPr/>
        </p:nvSpPr>
        <p:spPr>
          <a:xfrm>
            <a:off x="3217865" y="2952593"/>
            <a:ext cx="4231807" cy="324478"/>
          </a:xfrm>
          <a:prstGeom prst="rect">
            <a:avLst/>
          </a:prstGeom>
          <a:solidFill>
            <a:srgbClr val="662483">
              <a:alpha val="60000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72000" rtlCol="0" anchor="ctr" anchorCtr="1"/>
          <a:lstStyle/>
          <a:p>
            <a:pPr algn="ctr"/>
            <a:r>
              <a:rPr lang="cy-GB" sz="1800" b="1" i="0" strike="noStrike" cap="none" spc="0" baseline="300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Ymgynghoriad ar y Strategaeth a Ffefrir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17866" y="3402088"/>
            <a:ext cx="4231806" cy="325247"/>
          </a:xfrm>
          <a:prstGeom prst="rect">
            <a:avLst/>
          </a:prstGeom>
          <a:solidFill>
            <a:srgbClr val="662483">
              <a:alpha val="40000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72000" rtlCol="0" anchor="ctr" anchorCtr="1"/>
          <a:lstStyle/>
          <a:p>
            <a:pPr algn="ctr"/>
            <a:r>
              <a:rPr lang="cy-GB" sz="1800" b="1" i="0" strike="noStrike" cap="none" spc="0" baseline="300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Ymgynghoriad ar y Cynllun Adneuo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17866" y="3858457"/>
            <a:ext cx="4231806" cy="324852"/>
          </a:xfrm>
          <a:prstGeom prst="rect">
            <a:avLst/>
          </a:prstGeom>
          <a:solidFill>
            <a:srgbClr val="662483">
              <a:alpha val="40000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72000" rtlCol="0" anchor="ctr" anchorCtr="1"/>
          <a:lstStyle/>
          <a:p>
            <a:pPr algn="ctr"/>
            <a:r>
              <a:rPr lang="cy-GB" sz="1800" b="1" i="0" strike="noStrike" cap="none" spc="0" baseline="300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Cyflwyno i’w Archwilio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17865" y="4316648"/>
            <a:ext cx="4231807" cy="324852"/>
          </a:xfrm>
          <a:prstGeom prst="rect">
            <a:avLst/>
          </a:prstGeom>
          <a:solidFill>
            <a:srgbClr val="662483">
              <a:alpha val="30000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72000" rtlCol="0" anchor="ctr" anchorCtr="1"/>
          <a:lstStyle/>
          <a:p>
            <a:pPr algn="ctr"/>
            <a:r>
              <a:rPr lang="cy-GB" sz="1800" b="1" i="0" strike="noStrike" cap="none" spc="0" baseline="300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Archwiliad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200222" y="4748789"/>
            <a:ext cx="4249450" cy="324852"/>
          </a:xfrm>
          <a:prstGeom prst="rect">
            <a:avLst/>
          </a:prstGeom>
          <a:solidFill>
            <a:srgbClr val="662483">
              <a:alpha val="20000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72000" rtlCol="0" anchor="ctr" anchorCtr="1"/>
          <a:lstStyle/>
          <a:p>
            <a:pPr algn="ctr"/>
            <a:r>
              <a:rPr lang="cy-GB" sz="1800" b="1" i="0" strike="noStrike" cap="none" spc="0" baseline="300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Adroddiad yr Arolygwyr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200221" y="5193955"/>
            <a:ext cx="4249451" cy="324852"/>
          </a:xfrm>
          <a:prstGeom prst="rect">
            <a:avLst/>
          </a:prstGeom>
          <a:solidFill>
            <a:srgbClr val="662483">
              <a:alpha val="10000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72000" rtlCol="0" anchor="ctr" anchorCtr="1"/>
          <a:lstStyle/>
          <a:p>
            <a:pPr algn="ctr"/>
            <a:r>
              <a:rPr lang="cy-GB" sz="1800" b="1" i="0" strike="noStrike" cap="none" spc="0" baseline="300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Mabwysiadu gan y Cyngor</a:t>
            </a:r>
          </a:p>
        </p:txBody>
      </p:sp>
      <p:sp>
        <p:nvSpPr>
          <p:cNvPr id="15" name="Flowchart: Off-page Connector 14"/>
          <p:cNvSpPr/>
          <p:nvPr/>
        </p:nvSpPr>
        <p:spPr>
          <a:xfrm flipH="1">
            <a:off x="1517725" y="2504726"/>
            <a:ext cx="1700140" cy="401208"/>
          </a:xfrm>
          <a:prstGeom prst="flowChartOffpageConnector">
            <a:avLst/>
          </a:prstGeom>
          <a:solidFill>
            <a:srgbClr val="662483">
              <a:alpha val="69804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y-GB" sz="1800" b="1" i="0" strike="noStrike" cap="none" spc="0" baseline="300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Tach 2021 - </a:t>
            </a:r>
            <a:r>
              <a:rPr lang="cy-GB" sz="1800" b="1" i="0" strike="noStrike" cap="none" spc="0" baseline="30000" dirty="0" err="1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Chwef</a:t>
            </a:r>
            <a:r>
              <a:rPr lang="cy-GB" sz="1800" b="1" i="0" strike="noStrike" cap="none" spc="0" baseline="300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2022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Flowchart: Off-page Connector 15"/>
          <p:cNvSpPr/>
          <p:nvPr/>
        </p:nvSpPr>
        <p:spPr>
          <a:xfrm flipH="1">
            <a:off x="1517725" y="2954616"/>
            <a:ext cx="1700140" cy="401208"/>
          </a:xfrm>
          <a:prstGeom prst="flowChartOffpageConnector">
            <a:avLst/>
          </a:prstGeom>
          <a:solidFill>
            <a:srgbClr val="662483">
              <a:alpha val="60000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y-GB" sz="1800" b="1" i="0" strike="noStrike" cap="none" spc="0" baseline="300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Hydref 2022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Flowchart: Off-page Connector 16"/>
          <p:cNvSpPr/>
          <p:nvPr/>
        </p:nvSpPr>
        <p:spPr>
          <a:xfrm flipH="1">
            <a:off x="1517725" y="3400375"/>
            <a:ext cx="1700140" cy="401208"/>
          </a:xfrm>
          <a:prstGeom prst="flowChartOffpageConnector">
            <a:avLst/>
          </a:prstGeom>
          <a:solidFill>
            <a:srgbClr val="662483">
              <a:alpha val="50196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y-GB" sz="1800" b="1" i="0" strike="noStrike" cap="none" spc="0" baseline="300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Hydref 2023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18" name="Flowchart: Off-page Connector 17"/>
          <p:cNvSpPr/>
          <p:nvPr/>
        </p:nvSpPr>
        <p:spPr>
          <a:xfrm flipH="1">
            <a:off x="1517725" y="3858852"/>
            <a:ext cx="1700140" cy="401208"/>
          </a:xfrm>
          <a:prstGeom prst="flowChartOffpageConnector">
            <a:avLst/>
          </a:prstGeom>
          <a:solidFill>
            <a:srgbClr val="662483">
              <a:alpha val="40000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y-GB" sz="1800" b="1" i="0" strike="noStrike" cap="none" spc="0" baseline="300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Mawrth 2024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Flowchart: Off-page Connector 18"/>
          <p:cNvSpPr/>
          <p:nvPr/>
        </p:nvSpPr>
        <p:spPr>
          <a:xfrm flipH="1">
            <a:off x="1517725" y="4311443"/>
            <a:ext cx="1700140" cy="401208"/>
          </a:xfrm>
          <a:prstGeom prst="flowChartOffpageConnector">
            <a:avLst/>
          </a:prstGeom>
          <a:solidFill>
            <a:srgbClr val="662483">
              <a:alpha val="30196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y-GB" sz="1800" b="1" i="0" strike="noStrike" cap="none" spc="0" baseline="300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Mawrth - Medi 2024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Flowchart: Off-page Connector 19"/>
          <p:cNvSpPr/>
          <p:nvPr/>
        </p:nvSpPr>
        <p:spPr>
          <a:xfrm flipH="1">
            <a:off x="1517725" y="4751695"/>
            <a:ext cx="1682496" cy="401208"/>
          </a:xfrm>
          <a:prstGeom prst="flowChartOffpageConnector">
            <a:avLst/>
          </a:prstGeom>
          <a:solidFill>
            <a:srgbClr val="662483">
              <a:alpha val="20000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y-GB" sz="1800" b="1" i="0" strike="noStrike" cap="none" spc="0" baseline="300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Medi 2024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21" name="Flowchart: Off-page Connector 20"/>
          <p:cNvSpPr/>
          <p:nvPr/>
        </p:nvSpPr>
        <p:spPr>
          <a:xfrm flipH="1">
            <a:off x="1517725" y="5197822"/>
            <a:ext cx="1682496" cy="401208"/>
          </a:xfrm>
          <a:prstGeom prst="flowChartOffpageConnector">
            <a:avLst/>
          </a:prstGeom>
          <a:solidFill>
            <a:srgbClr val="662483">
              <a:alpha val="10196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y-GB" sz="1800" b="1" i="0" strike="noStrike" cap="none" spc="0" baseline="300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Hydref 2024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2" name="Flowchart: Off-page Connector 21"/>
          <p:cNvSpPr/>
          <p:nvPr/>
        </p:nvSpPr>
        <p:spPr>
          <a:xfrm flipH="1">
            <a:off x="1517725" y="1949596"/>
            <a:ext cx="1700140" cy="518992"/>
          </a:xfrm>
          <a:prstGeom prst="flowChartOffpageConnector">
            <a:avLst/>
          </a:prstGeom>
          <a:solidFill>
            <a:srgbClr val="ABCC59"/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y-GB" sz="2400" b="1" i="0" strike="noStrike" cap="none" spc="0" baseline="300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RYDYM NI YMA</a:t>
            </a:r>
            <a:endParaRPr lang="en-GB" sz="2400">
              <a:solidFill>
                <a:schemeClr val="tx1"/>
              </a:solidFill>
            </a:endParaRPr>
          </a:p>
        </p:txBody>
      </p:sp>
      <p:sp>
        <p:nvSpPr>
          <p:cNvPr id="23" name="Flowchart: Off-page Connector 22"/>
          <p:cNvSpPr/>
          <p:nvPr/>
        </p:nvSpPr>
        <p:spPr>
          <a:xfrm flipH="1">
            <a:off x="1517725" y="1494079"/>
            <a:ext cx="1700140" cy="404971"/>
          </a:xfrm>
          <a:prstGeom prst="flowChartOffpageConnector">
            <a:avLst/>
          </a:prstGeom>
          <a:solidFill>
            <a:srgbClr val="ABCC59">
              <a:alpha val="50196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y-GB" sz="1800" b="1" i="0" strike="noStrike" cap="none" spc="0" baseline="3000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Mawrth 2021 </a:t>
            </a:r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5341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7971" y="569395"/>
            <a:ext cx="7572863" cy="4124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cy-GB" sz="2800" b="1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Deunydd i'w ryddhau adeg lansiad y </a:t>
            </a:r>
            <a:r>
              <a:rPr lang="cy-GB" sz="2800" b="1" i="0" strike="noStrike" cap="none" spc="0" baseline="0" dirty="0" err="1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CDLl</a:t>
            </a:r>
            <a:r>
              <a:rPr lang="cy-GB" sz="2800" b="1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 Newydd</a:t>
            </a:r>
          </a:p>
          <a:p>
            <a:pPr>
              <a:spcBef>
                <a:spcPts val="1200"/>
              </a:spcBef>
            </a:pP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Gwahodd sylwadau ar: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Gweledigaeth ac Amcanion Drafft ar gyfer y </a:t>
            </a:r>
            <a:r>
              <a:rPr lang="cy-GB" sz="2000" b="0" i="0" strike="noStrike" cap="none" spc="0" baseline="0" dirty="0" err="1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CDLl</a:t>
            </a: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 newydd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Galwad am Safleoedd </a:t>
            </a:r>
            <a:r>
              <a:rPr lang="cy-GB" sz="2000" b="0" i="0" strike="noStrike" cap="none" spc="0" baseline="0" dirty="0" err="1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Ymgeisiol</a:t>
            </a: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 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Adroddiad Cwmpasu Drafft ar yr Arfarniad Cynaliadwyedd Integredig (ACI)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endParaRPr lang="en-GB" sz="2000" dirty="0">
              <a:solidFill>
                <a:srgbClr val="662483"/>
              </a:solidFill>
            </a:endParaRPr>
          </a:p>
          <a:p>
            <a:pPr>
              <a:spcBef>
                <a:spcPts val="1200"/>
              </a:spcBef>
            </a:pPr>
            <a:r>
              <a:rPr lang="cy-GB" sz="2000" b="0" i="1" strike="noStrike" cap="none" spc="0" baseline="0" dirty="0" smtClean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Bydd yr </a:t>
            </a:r>
            <a:r>
              <a:rPr lang="cy-GB" sz="2000" b="0" i="1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uchod i gyd, yn ogystal â gwaith ar sail tystiolaeth, yn </a:t>
            </a:r>
            <a:r>
              <a:rPr lang="cy-GB" sz="2000" b="0" i="1" strike="noStrike" cap="none" spc="0" baseline="0" dirty="0" smtClean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help </a:t>
            </a:r>
            <a:r>
              <a:rPr lang="cy-GB" sz="2000" b="0" i="1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i </a:t>
            </a:r>
            <a:r>
              <a:rPr lang="cy-GB" sz="2000" b="0" i="1" strike="noStrike" cap="none" spc="0" baseline="0" dirty="0" smtClean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lywio</a:t>
            </a:r>
            <a:r>
              <a:rPr lang="cy-GB" sz="2000" dirty="0" smtClean="0"/>
              <a:t>’</a:t>
            </a:r>
            <a:r>
              <a:rPr lang="cy-GB" sz="2000" b="0" i="1" strike="noStrike" cap="none" spc="0" baseline="0" dirty="0" smtClean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r </a:t>
            </a:r>
            <a:r>
              <a:rPr lang="cy-GB" sz="2000" b="0" i="1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ymgysylltiad ar Opsiynau Strategol yn ystod gaeaf 2021/22</a:t>
            </a:r>
            <a:endParaRPr lang="en-GB" sz="2000" dirty="0" smtClean="0">
              <a:solidFill>
                <a:srgbClr val="6624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1530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7972" y="569395"/>
            <a:ext cx="7933675" cy="47291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cy-GB" sz="3200" b="1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Gweledigaeth ac Amcanion Drafft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Cyfle cynnar i gael adborth ar 'flociau adeiladu'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Gweledigaeth - Ceisio barn ar y dull gorau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Amcanion - Rhaid i'r Cynllun daro'r cydbwysedd gorau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11 Amcan Drafft mewn ymateb i faterion:</a:t>
            </a:r>
          </a:p>
          <a:p>
            <a:pPr marL="800100" lvl="1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y-GB" sz="16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Bodloni anghenion am gartrefi, swyddi a seilwaith yn y dyfodol (x3)</a:t>
            </a:r>
          </a:p>
          <a:p>
            <a:pPr marL="800100" lvl="1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y-GB" sz="16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Dinas fwy cynaliadwy/iach, ymateb i newid yn yr hinsawdd, hyrwyddo teithio llesol, dull creu lleoedd a chefnogi llesiant yn y dyfodol (x4)</a:t>
            </a:r>
          </a:p>
          <a:p>
            <a:pPr marL="800100" lvl="1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y-GB" sz="16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Cefnogi Canol y Ddinas/Bae fel rhan o adferiad ar ôl </a:t>
            </a:r>
            <a:r>
              <a:rPr lang="cy-GB" sz="1600" b="0" i="0" strike="noStrike" cap="none" spc="0" baseline="0" dirty="0" err="1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Covid</a:t>
            </a:r>
            <a:r>
              <a:rPr lang="cy-GB" sz="16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 (x2)</a:t>
            </a:r>
          </a:p>
          <a:p>
            <a:pPr marL="800100" lvl="1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y-GB" sz="16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Diogelu/gwella mannau gwyrdd/glas, bioamrywiaeth ac asedau hanesyddol/diwylliannol (x2)</a:t>
            </a:r>
          </a:p>
        </p:txBody>
      </p:sp>
    </p:spTree>
    <p:extLst>
      <p:ext uri="{BB962C8B-B14F-4D97-AF65-F5344CB8AC3E}">
        <p14:creationId xmlns:p14="http://schemas.microsoft.com/office/powerpoint/2010/main" val="35184509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7971" y="569395"/>
            <a:ext cx="8452631" cy="43324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cy-GB" sz="3200" b="1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Galwad am Safleoedd </a:t>
            </a:r>
            <a:r>
              <a:rPr lang="cy-GB" sz="3200" b="1" i="0" strike="noStrike" cap="none" spc="0" baseline="0" dirty="0" err="1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Ymgeisiol</a:t>
            </a:r>
            <a:r>
              <a:rPr lang="cy-GB" sz="3200" b="1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Proses sy'n ceisio nodi safleoedd posibl i fod yn y Cynllun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Cyflwyno erbyn diwedd yr haf - Tirfeddianwyr preifat a Chyrff cyhoeddus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 dirty="0" smtClean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Yr </a:t>
            </a: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wybodaeth sydd ei hangen a’r fethodoleg ar gyfer asesu wrthi’n cael eu paratoi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Cyflwyno templed ffurfiol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Asesir yn erbyn meini prawf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Helpu i lywio'r gwaith o baratoi Opsiynau Strategol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Dyraniadau a ddangosir yn y Strategaeth a </a:t>
            </a:r>
            <a:r>
              <a:rPr lang="cy-GB" sz="2000" b="0" i="0" strike="noStrike" cap="none" spc="0" baseline="0" dirty="0" err="1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Ffefrir</a:t>
            </a:r>
            <a:r>
              <a:rPr lang="cy-GB" sz="2000" b="0" i="0" strike="noStrike" cap="none" spc="0" baseline="0" dirty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 a’r Cynllun Adneuo</a:t>
            </a:r>
          </a:p>
        </p:txBody>
      </p:sp>
    </p:spTree>
    <p:extLst>
      <p:ext uri="{BB962C8B-B14F-4D97-AF65-F5344CB8AC3E}">
        <p14:creationId xmlns:p14="http://schemas.microsoft.com/office/powerpoint/2010/main" val="3960444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7972" y="569395"/>
            <a:ext cx="7199511" cy="4179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cy-GB" sz="3200" b="1" i="0" strike="noStrike" cap="none" spc="0" baseline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Adroddiad Cwmpasu Drafft yr ACI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Gofyniad statudol i arfarnu effeithiau posibl y CDLl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Dull 'Popeth mewn un man' – Pob asesiad mewn un bwndel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Tîm Cynaliadwyedd ynghyd ag ymgynghorydd allanol ar gyfer rôl Sicrwydd Ansawdd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Mae'r cam hwn yn ceisio adborth ar gwmpas awgrymedig yr ACI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Yna cymeradwyo’r ACI yn ffurfiol yn y Cyngor - Hydref 2021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y-GB" sz="2000" b="0" i="0" strike="noStrike" cap="none" spc="0" baseline="0">
                <a:solidFill>
                  <a:srgbClr val="662483"/>
                </a:solidFill>
                <a:effectLst/>
                <a:latin typeface="Calibri"/>
                <a:ea typeface="Calibri"/>
                <a:cs typeface="Calibri"/>
              </a:rPr>
              <a:t>Wedi hynny fe'i defnyddir i ddangos effeithiau posibl ar wahanol gamau paratoi'r Cynllun</a:t>
            </a:r>
          </a:p>
        </p:txBody>
      </p:sp>
    </p:spTree>
    <p:extLst>
      <p:ext uri="{BB962C8B-B14F-4D97-AF65-F5344CB8AC3E}">
        <p14:creationId xmlns:p14="http://schemas.microsoft.com/office/powerpoint/2010/main" val="3141194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Microsoft Windows NT 10.0"/>
  <p:tag name="AS_RELEASE_DATE" val="2019.04.30"/>
  <p:tag name="AS_TITLE" val="Aspose.Slides for Java"/>
  <p:tag name="AS_VERSION" val="19.4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269</TotalTime>
  <Words>757</Words>
  <Application>Microsoft Office PowerPoint</Application>
  <PresentationFormat>On-screen Show (4:3)</PresentationFormat>
  <Paragraphs>103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City of Cardiff Council - Cyngor Dinas Caerdydd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Goddard, Mark (Communication)</dc:creator>
  <cp:lastModifiedBy>Williams, Helen E (Planning)</cp:lastModifiedBy>
  <cp:revision>44</cp:revision>
  <dcterms:created xsi:type="dcterms:W3CDTF">2021-05-18T14:28:19Z</dcterms:created>
  <dcterms:modified xsi:type="dcterms:W3CDTF">2021-06-01T13:05:26Z</dcterms:modified>
</cp:coreProperties>
</file>